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726" autoAdjust="0"/>
    <p:restoredTop sz="94660"/>
  </p:normalViewPr>
  <p:slideViewPr>
    <p:cSldViewPr>
      <p:cViewPr varScale="1">
        <p:scale>
          <a:sx n="83" d="100"/>
          <a:sy n="83" d="100"/>
        </p:scale>
        <p:origin x="-1421" y="-77"/>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CB0A774B-21F4-4CCB-BB70-443579CDD587}" type="datetimeFigureOut">
              <a:rPr lang="en-US" smtClean="0"/>
              <a:t>2/26/2020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2CF4B4-CB8E-45AC-8AAB-C48C132AA046}"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B0A774B-21F4-4CCB-BB70-443579CDD587}" type="datetimeFigureOut">
              <a:rPr lang="en-US" smtClean="0"/>
              <a:t>2/26/2020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2CF4B4-CB8E-45AC-8AAB-C48C132AA046}"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B0A774B-21F4-4CCB-BB70-443579CDD587}" type="datetimeFigureOut">
              <a:rPr lang="en-US" smtClean="0"/>
              <a:t>2/26/2020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2CF4B4-CB8E-45AC-8AAB-C48C132AA046}"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B0A774B-21F4-4CCB-BB70-443579CDD587}" type="datetimeFigureOut">
              <a:rPr lang="en-US" smtClean="0"/>
              <a:t>2/26/2020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2CF4B4-CB8E-45AC-8AAB-C48C132AA046}"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0A774B-21F4-4CCB-BB70-443579CDD587}" type="datetimeFigureOut">
              <a:rPr lang="en-US" smtClean="0"/>
              <a:t>2/26/2020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2CF4B4-CB8E-45AC-8AAB-C48C132AA046}"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B0A774B-21F4-4CCB-BB70-443579CDD587}" type="datetimeFigureOut">
              <a:rPr lang="en-US" smtClean="0"/>
              <a:t>2/26/2020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2CF4B4-CB8E-45AC-8AAB-C48C132AA046}"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CB0A774B-21F4-4CCB-BB70-443579CDD587}" type="datetimeFigureOut">
              <a:rPr lang="en-US" smtClean="0"/>
              <a:t>2/26/2020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42CF4B4-CB8E-45AC-8AAB-C48C132AA046}"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CB0A774B-21F4-4CCB-BB70-443579CDD587}" type="datetimeFigureOut">
              <a:rPr lang="en-US" smtClean="0"/>
              <a:t>2/26/2020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42CF4B4-CB8E-45AC-8AAB-C48C132AA046}"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0A774B-21F4-4CCB-BB70-443579CDD587}" type="datetimeFigureOut">
              <a:rPr lang="en-US" smtClean="0"/>
              <a:t>2/26/2020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42CF4B4-CB8E-45AC-8AAB-C48C132AA046}"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0A774B-21F4-4CCB-BB70-443579CDD587}" type="datetimeFigureOut">
              <a:rPr lang="en-US" smtClean="0"/>
              <a:t>2/26/2020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2CF4B4-CB8E-45AC-8AAB-C48C132AA046}"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0A774B-21F4-4CCB-BB70-443579CDD587}" type="datetimeFigureOut">
              <a:rPr lang="en-US" smtClean="0"/>
              <a:t>2/26/2020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2CF4B4-CB8E-45AC-8AAB-C48C132AA046}"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0A774B-21F4-4CCB-BB70-443579CDD587}" type="datetimeFigureOut">
              <a:rPr lang="en-US" smtClean="0"/>
              <a:t>2/26/2020</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2CF4B4-CB8E-45AC-8AAB-C48C132AA046}"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data.london.gov.uk/"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b="1" u="sng" dirty="0"/>
              <a:t>Capstone Project – The Battle of Neighbourhoods (Part-1)</a:t>
            </a:r>
            <a:r>
              <a:rPr lang="en-IN" dirty="0"/>
              <a:t/>
            </a:r>
            <a:br>
              <a:rPr lang="en-IN" dirty="0"/>
            </a:b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357188"/>
            <a:ext cx="8229600" cy="5768975"/>
          </a:xfrm>
        </p:spPr>
        <p:txBody>
          <a:bodyPr>
            <a:normAutofit/>
          </a:bodyPr>
          <a:lstStyle/>
          <a:p>
            <a:r>
              <a:rPr lang="en-IN" sz="2200" b="1" dirty="0"/>
              <a:t>Preferred Location for Indian Restaurant </a:t>
            </a:r>
          </a:p>
          <a:p>
            <a:pPr>
              <a:buNone/>
            </a:pPr>
            <a:r>
              <a:rPr lang="en-IN" sz="2200" dirty="0" smtClean="0"/>
              <a:t>     Based </a:t>
            </a:r>
            <a:r>
              <a:rPr lang="en-IN" sz="2200" dirty="0"/>
              <a:t>on the target audience we choose the location. For Indian Restaurant, we are focusing on ethnicities like India, Pakistan, China, Bhutan, Nepal and </a:t>
            </a:r>
            <a:r>
              <a:rPr lang="en-IN" sz="2200" dirty="0" err="1"/>
              <a:t>Srilanka</a:t>
            </a:r>
            <a:r>
              <a:rPr lang="en-IN" sz="2200" dirty="0"/>
              <a:t>. So basically we are focusing on Asian people. As the borough Newham is having high Asian population, we will consider to Segment and Cluster only the neighbourhoods of this borough. For that we have to get the latitude and longitude details of all the neighbourhoods of Newham </a:t>
            </a:r>
            <a:r>
              <a:rPr lang="en-IN" sz="2200" dirty="0" smtClean="0"/>
              <a:t>borough. Then </a:t>
            </a:r>
            <a:r>
              <a:rPr lang="en-IN" sz="2200" dirty="0"/>
              <a:t>we created a </a:t>
            </a:r>
            <a:r>
              <a:rPr lang="en-IN" sz="2200" dirty="0" err="1"/>
              <a:t>dataframe</a:t>
            </a:r>
            <a:r>
              <a:rPr lang="en-IN" sz="2200" dirty="0"/>
              <a:t> from the areas list for the location Newham:</a:t>
            </a:r>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ewham.png"/>
          <p:cNvPicPr>
            <a:picLocks noGrp="1"/>
          </p:cNvPicPr>
          <p:nvPr>
            <p:ph idx="1"/>
          </p:nvPr>
        </p:nvPicPr>
        <p:blipFill>
          <a:blip r:embed="rId2"/>
          <a:stretch>
            <a:fillRect/>
          </a:stretch>
        </p:blipFill>
        <p:spPr>
          <a:xfrm>
            <a:off x="1071538" y="2071678"/>
            <a:ext cx="3000396" cy="3571900"/>
          </a:xfrm>
          <a:prstGeom prst="rect">
            <a:avLst/>
          </a:prstGeom>
        </p:spPr>
      </p:pic>
      <p:pic>
        <p:nvPicPr>
          <p:cNvPr id="5" name="Picture 4" descr="dataframe.png"/>
          <p:cNvPicPr/>
          <p:nvPr/>
        </p:nvPicPr>
        <p:blipFill>
          <a:blip r:embed="rId3"/>
          <a:stretch>
            <a:fillRect/>
          </a:stretch>
        </p:blipFill>
        <p:spPr>
          <a:xfrm>
            <a:off x="5143504" y="2071678"/>
            <a:ext cx="2857520" cy="342738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IN" sz="2000" dirty="0"/>
              <a:t>After that we merge the neighbourhoods and </a:t>
            </a:r>
            <a:r>
              <a:rPr lang="en-IN" sz="2000" dirty="0" err="1"/>
              <a:t>Geocode</a:t>
            </a:r>
            <a:r>
              <a:rPr lang="en-IN" sz="2000" dirty="0"/>
              <a:t> </a:t>
            </a:r>
            <a:r>
              <a:rPr lang="en-IN" sz="2000" dirty="0" err="1"/>
              <a:t>dataframes</a:t>
            </a:r>
            <a:r>
              <a:rPr lang="en-IN" sz="2000" dirty="0"/>
              <a:t> and then we change the name of the column ‘Area’ to ‘Neighbourhood’</a:t>
            </a:r>
          </a:p>
        </p:txBody>
      </p:sp>
      <p:pic>
        <p:nvPicPr>
          <p:cNvPr id="4" name="Content Placeholder 3" descr="area.png"/>
          <p:cNvPicPr>
            <a:picLocks noGrp="1"/>
          </p:cNvPicPr>
          <p:nvPr>
            <p:ph idx="1"/>
          </p:nvPr>
        </p:nvPicPr>
        <p:blipFill>
          <a:blip r:embed="rId2"/>
          <a:stretch>
            <a:fillRect/>
          </a:stretch>
        </p:blipFill>
        <p:spPr>
          <a:xfrm>
            <a:off x="2857488" y="1571612"/>
            <a:ext cx="3162437" cy="388047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just"/>
            <a:r>
              <a:rPr lang="en-IN" sz="2700" dirty="0"/>
              <a:t>Now let’s visualize the Neighbourhoods of Newham Borough:</a:t>
            </a:r>
            <a:r>
              <a:rPr lang="en-IN" dirty="0"/>
              <a:t/>
            </a:r>
            <a:br>
              <a:rPr lang="en-IN" dirty="0"/>
            </a:br>
            <a:endParaRPr lang="en-IN" dirty="0"/>
          </a:p>
        </p:txBody>
      </p:sp>
      <p:pic>
        <p:nvPicPr>
          <p:cNvPr id="4" name="Content Placeholder 3" descr="Newham map.png"/>
          <p:cNvPicPr>
            <a:picLocks noGrp="1"/>
          </p:cNvPicPr>
          <p:nvPr>
            <p:ph idx="1"/>
          </p:nvPr>
        </p:nvPicPr>
        <p:blipFill>
          <a:blip r:embed="rId2"/>
          <a:stretch>
            <a:fillRect/>
          </a:stretch>
        </p:blipFill>
        <p:spPr>
          <a:xfrm>
            <a:off x="887696" y="1600200"/>
            <a:ext cx="7368607" cy="452596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2200" dirty="0" smtClean="0"/>
              <a:t>We </a:t>
            </a:r>
            <a:r>
              <a:rPr lang="en-IN" sz="2200" dirty="0"/>
              <a:t>now write the code to sun the </a:t>
            </a:r>
            <a:r>
              <a:rPr lang="en-IN" sz="2200" dirty="0" smtClean="0"/>
              <a:t>above </a:t>
            </a:r>
            <a:r>
              <a:rPr lang="en-IN" sz="2200" dirty="0"/>
              <a:t>function on each neighbourhood and create a new </a:t>
            </a:r>
            <a:r>
              <a:rPr lang="en-IN" sz="2200" dirty="0" err="1"/>
              <a:t>dataframe</a:t>
            </a:r>
            <a:r>
              <a:rPr lang="en-IN" sz="2200" dirty="0"/>
              <a:t> called Newham venues and we check how many venues were returned for each </a:t>
            </a:r>
            <a:r>
              <a:rPr lang="en-IN" sz="2200" dirty="0" smtClean="0"/>
              <a:t>neighbourhood:</a:t>
            </a:r>
            <a:endParaRPr lang="en-IN" dirty="0"/>
          </a:p>
        </p:txBody>
      </p:sp>
      <p:pic>
        <p:nvPicPr>
          <p:cNvPr id="4" name="Content Placeholder 3" descr="venues.png"/>
          <p:cNvPicPr>
            <a:picLocks noGrp="1"/>
          </p:cNvPicPr>
          <p:nvPr>
            <p:ph idx="1"/>
          </p:nvPr>
        </p:nvPicPr>
        <p:blipFill>
          <a:blip r:embed="rId2"/>
          <a:stretch>
            <a:fillRect/>
          </a:stretch>
        </p:blipFill>
        <p:spPr>
          <a:xfrm>
            <a:off x="1188426" y="2167584"/>
            <a:ext cx="6767147" cy="339119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2200" dirty="0"/>
              <a:t>After that we print each neighbourhood along with the top 5 most common venues:</a:t>
            </a:r>
            <a:r>
              <a:rPr lang="en-IN" dirty="0"/>
              <a:t/>
            </a:r>
            <a:br>
              <a:rPr lang="en-IN" dirty="0"/>
            </a:br>
            <a:endParaRPr lang="en-IN" dirty="0"/>
          </a:p>
        </p:txBody>
      </p:sp>
      <p:pic>
        <p:nvPicPr>
          <p:cNvPr id="4" name="Content Placeholder 3" descr="shreeja.png"/>
          <p:cNvPicPr>
            <a:picLocks noGrp="1"/>
          </p:cNvPicPr>
          <p:nvPr>
            <p:ph idx="1"/>
          </p:nvPr>
        </p:nvPicPr>
        <p:blipFill>
          <a:blip r:embed="rId2"/>
          <a:stretch>
            <a:fillRect/>
          </a:stretch>
        </p:blipFill>
        <p:spPr>
          <a:xfrm>
            <a:off x="2786050" y="1714489"/>
            <a:ext cx="3500461" cy="340229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a:bodyPr>
          <a:lstStyle/>
          <a:p>
            <a:r>
              <a:rPr lang="en-IN" sz="3200" b="1" dirty="0" smtClean="0"/>
              <a:t>4. Result</a:t>
            </a:r>
            <a:endParaRPr lang="en-IN" sz="3200" b="1" dirty="0"/>
          </a:p>
        </p:txBody>
      </p:sp>
      <p:pic>
        <p:nvPicPr>
          <p:cNvPr id="5" name="Content Placeholder 4" descr="abc.png"/>
          <p:cNvPicPr>
            <a:picLocks noGrp="1"/>
          </p:cNvPicPr>
          <p:nvPr>
            <p:ph idx="1"/>
          </p:nvPr>
        </p:nvPicPr>
        <p:blipFill>
          <a:blip r:embed="rId2"/>
          <a:stretch>
            <a:fillRect/>
          </a:stretch>
        </p:blipFill>
        <p:spPr>
          <a:xfrm>
            <a:off x="527902" y="1600200"/>
            <a:ext cx="8088196" cy="452596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ain cluster.png"/>
          <p:cNvPicPr>
            <a:picLocks noGrp="1"/>
          </p:cNvPicPr>
          <p:nvPr>
            <p:ph idx="1"/>
          </p:nvPr>
        </p:nvPicPr>
        <p:blipFill>
          <a:blip r:embed="rId2"/>
          <a:stretch>
            <a:fillRect/>
          </a:stretch>
        </p:blipFill>
        <p:spPr>
          <a:xfrm>
            <a:off x="831562" y="642918"/>
            <a:ext cx="7480876" cy="54832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p:txBody>
          <a:bodyPr>
            <a:normAutofit/>
          </a:bodyPr>
          <a:lstStyle/>
          <a:p>
            <a:pPr algn="just">
              <a:buNone/>
            </a:pPr>
            <a:r>
              <a:rPr lang="en-IN" sz="2000" dirty="0"/>
              <a:t>After examining the cluster we can recommend that </a:t>
            </a:r>
            <a:r>
              <a:rPr lang="en-IN" sz="2000" dirty="0" err="1"/>
              <a:t>Beckton</a:t>
            </a:r>
            <a:r>
              <a:rPr lang="en-IN" sz="2000" dirty="0"/>
              <a:t>, Custom </a:t>
            </a:r>
            <a:r>
              <a:rPr lang="en-IN" sz="2000" dirty="0" smtClean="0"/>
              <a:t>House, Maryland</a:t>
            </a:r>
            <a:r>
              <a:rPr lang="en-IN" sz="2000" dirty="0"/>
              <a:t>, Eastham and Manor Park are the best </a:t>
            </a:r>
            <a:r>
              <a:rPr lang="en-IN" sz="2000" dirty="0" err="1"/>
              <a:t>neighborhoods</a:t>
            </a:r>
            <a:r>
              <a:rPr lang="en-IN" sz="2000" dirty="0"/>
              <a:t> in Newham borough, to open the Indian restaurant. This is because in these areas, the most common venue visited by the public is the restaurants and as these areas are highly populated with people from Asian countries, opening an Indian Restaurant would definitely be a good idea.</a:t>
            </a:r>
          </a:p>
          <a:p>
            <a:pPr>
              <a:buNone/>
            </a:pP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smtClean="0"/>
              <a:t>5. Discussion</a:t>
            </a:r>
            <a:endParaRPr lang="en-IN" sz="2800" b="1" dirty="0"/>
          </a:p>
        </p:txBody>
      </p:sp>
      <p:sp>
        <p:nvSpPr>
          <p:cNvPr id="3" name="Content Placeholder 2"/>
          <p:cNvSpPr>
            <a:spLocks noGrp="1"/>
          </p:cNvSpPr>
          <p:nvPr>
            <p:ph idx="1"/>
          </p:nvPr>
        </p:nvSpPr>
        <p:spPr/>
        <p:txBody>
          <a:bodyPr>
            <a:normAutofit/>
          </a:bodyPr>
          <a:lstStyle/>
          <a:p>
            <a:r>
              <a:rPr lang="en-IN" sz="2800" dirty="0"/>
              <a:t>I feel this capstone project presented me a good opportunity to practice and apply the Data Science tools and methodologies learned.</a:t>
            </a:r>
            <a:endParaRPr lang="en-IN" sz="2800" b="1" dirty="0"/>
          </a:p>
          <a:p>
            <a:r>
              <a:rPr lang="en-IN" sz="2800" dirty="0"/>
              <a:t>In general this course help me learn skills and acquire a good starting point to become a professional Data scientist, also the overall organization, content and lab works presented during the course are positively good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71481"/>
            <a:ext cx="7772400" cy="857255"/>
          </a:xfrm>
        </p:spPr>
        <p:txBody>
          <a:bodyPr/>
          <a:lstStyle/>
          <a:p>
            <a:pPr lvl="0"/>
            <a:r>
              <a:rPr lang="en-IN" sz="2800" b="1" dirty="0" smtClean="0"/>
              <a:t>1. Business Problem/Introduction</a:t>
            </a:r>
            <a:endParaRPr lang="en-IN" dirty="0"/>
          </a:p>
        </p:txBody>
      </p:sp>
      <p:sp>
        <p:nvSpPr>
          <p:cNvPr id="3" name="Subtitle 2"/>
          <p:cNvSpPr>
            <a:spLocks noGrp="1"/>
          </p:cNvSpPr>
          <p:nvPr>
            <p:ph type="subTitle" idx="1"/>
          </p:nvPr>
        </p:nvSpPr>
        <p:spPr>
          <a:xfrm>
            <a:off x="1371600" y="1571612"/>
            <a:ext cx="6400800" cy="4067188"/>
          </a:xfrm>
        </p:spPr>
        <p:txBody>
          <a:bodyPr>
            <a:normAutofit fontScale="62500" lnSpcReduction="20000"/>
          </a:bodyPr>
          <a:lstStyle/>
          <a:p>
            <a:pPr algn="just"/>
            <a:r>
              <a:rPr lang="en-IN" dirty="0">
                <a:solidFill>
                  <a:schemeClr val="tx1"/>
                </a:solidFill>
              </a:rPr>
              <a:t>Choosing Best Location to start an Indian Restaurant in London:</a:t>
            </a:r>
          </a:p>
          <a:p>
            <a:pPr algn="just"/>
            <a:r>
              <a:rPr lang="en-IN" dirty="0">
                <a:solidFill>
                  <a:schemeClr val="tx1"/>
                </a:solidFill>
              </a:rPr>
              <a:t>For the success of any business, demand plays the most pivotal role and demand relies on the needs and wants of people. They look for expediency, ease and prompt availability; hence location is of utmost importance. Like any other factor, even demography has its own pros and cons- competition being one of them. To succeed, novelty plays a significant role. Creativity, thinking out of box to attract the masses and giving them world class service is the key to success. If we can identify the target audience, define the restaurant type, we’ll be well on our way to choosing a restaurant location that sets our business up for success.  There’s a lot of work, planning and preparation that goes into opening a restaurant.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smtClean="0"/>
              <a:t>6.  </a:t>
            </a:r>
            <a:r>
              <a:rPr lang="en-IN" sz="2800" b="1" dirty="0"/>
              <a:t>C</a:t>
            </a:r>
            <a:r>
              <a:rPr lang="en-IN" sz="2800" b="1" dirty="0" smtClean="0"/>
              <a:t>onclusion</a:t>
            </a:r>
            <a:endParaRPr lang="en-IN" sz="2800" b="1" dirty="0"/>
          </a:p>
        </p:txBody>
      </p:sp>
      <p:sp>
        <p:nvSpPr>
          <p:cNvPr id="3" name="Content Placeholder 2"/>
          <p:cNvSpPr>
            <a:spLocks noGrp="1"/>
          </p:cNvSpPr>
          <p:nvPr>
            <p:ph idx="1"/>
          </p:nvPr>
        </p:nvSpPr>
        <p:spPr/>
        <p:txBody>
          <a:bodyPr>
            <a:normAutofit/>
          </a:bodyPr>
          <a:lstStyle/>
          <a:p>
            <a:r>
              <a:rPr lang="en-IN" sz="2800" dirty="0"/>
              <a:t>This project has shown me practical application to resolve real situation that has impacting personal and financial impact using Data Science tools.</a:t>
            </a:r>
            <a:endParaRPr lang="en-IN" sz="2800" b="1" dirty="0"/>
          </a:p>
          <a:p>
            <a:r>
              <a:rPr lang="en-IN" sz="2800" dirty="0"/>
              <a:t>I have created a good project that I can present an example to show my potential.</a:t>
            </a:r>
          </a:p>
          <a:p>
            <a:r>
              <a:rPr lang="en-IN" sz="2800" dirty="0"/>
              <a:t>I feel rewarded with the efforts, time and money spent. This covers all the topics basics which is good as a starting point to learn big things</a:t>
            </a:r>
            <a:r>
              <a:rPr lang="en-IN" sz="2800" b="1" dirty="0"/>
              <a:t>.</a:t>
            </a:r>
            <a:endParaRPr lang="en-IN" sz="2800" dirty="0"/>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285728"/>
            <a:ext cx="7772400" cy="1000132"/>
          </a:xfrm>
        </p:spPr>
        <p:txBody>
          <a:bodyPr>
            <a:normAutofit fontScale="90000"/>
          </a:bodyPr>
          <a:lstStyle/>
          <a:p>
            <a:r>
              <a:rPr lang="en-IN" sz="2200" dirty="0"/>
              <a:t>There are some steps that we need to take in order to achieve our goal of opening a restaurant in London:</a:t>
            </a:r>
            <a:r>
              <a:rPr lang="en-IN" dirty="0"/>
              <a:t/>
            </a:r>
            <a:br>
              <a:rPr lang="en-IN" dirty="0"/>
            </a:br>
            <a:endParaRPr lang="en-IN" dirty="0"/>
          </a:p>
        </p:txBody>
      </p:sp>
      <p:sp>
        <p:nvSpPr>
          <p:cNvPr id="3" name="Subtitle 2"/>
          <p:cNvSpPr>
            <a:spLocks noGrp="1"/>
          </p:cNvSpPr>
          <p:nvPr>
            <p:ph type="subTitle" idx="1"/>
          </p:nvPr>
        </p:nvSpPr>
        <p:spPr>
          <a:xfrm>
            <a:off x="714348" y="1214422"/>
            <a:ext cx="7786742" cy="4857784"/>
          </a:xfrm>
        </p:spPr>
        <p:txBody>
          <a:bodyPr>
            <a:normAutofit fontScale="92500" lnSpcReduction="10000"/>
          </a:bodyPr>
          <a:lstStyle/>
          <a:p>
            <a:pPr marL="514350" lvl="0" indent="-514350" algn="just">
              <a:buAutoNum type="arabicPeriod"/>
            </a:pPr>
            <a:r>
              <a:rPr lang="en-IN" sz="2400" b="1" u="sng" dirty="0" smtClean="0">
                <a:solidFill>
                  <a:schemeClr val="tx1"/>
                </a:solidFill>
              </a:rPr>
              <a:t>Target market</a:t>
            </a:r>
            <a:r>
              <a:rPr lang="en-IN" sz="2900" dirty="0" smtClean="0">
                <a:solidFill>
                  <a:schemeClr val="tx1"/>
                </a:solidFill>
              </a:rPr>
              <a:t>: </a:t>
            </a:r>
            <a:r>
              <a:rPr lang="en-IN" sz="2000" dirty="0" smtClean="0">
                <a:solidFill>
                  <a:schemeClr val="tx1"/>
                </a:solidFill>
              </a:rPr>
              <a:t>In </a:t>
            </a:r>
            <a:r>
              <a:rPr lang="en-IN" sz="2000" dirty="0">
                <a:solidFill>
                  <a:schemeClr val="tx1"/>
                </a:solidFill>
              </a:rPr>
              <a:t>order to open a restaurant you need to be familiar with exactly who you are targeting to bring into our venue. What ethnicity people are you targeting? Also you need to aware of the age group, location, the amount of money they are willing to spend</a:t>
            </a:r>
            <a:r>
              <a:rPr lang="en-IN" sz="2000" dirty="0" smtClean="0">
                <a:solidFill>
                  <a:schemeClr val="tx1"/>
                </a:solidFill>
              </a:rPr>
              <a:t>.</a:t>
            </a:r>
          </a:p>
          <a:p>
            <a:pPr marL="514350" indent="-514350" algn="just">
              <a:buFont typeface="Arial" pitchFamily="34" charset="0"/>
              <a:buAutoNum type="arabicPeriod"/>
            </a:pPr>
            <a:r>
              <a:rPr lang="en-IN" sz="2400" b="1" u="sng" dirty="0">
                <a:solidFill>
                  <a:schemeClr val="tx1"/>
                </a:solidFill>
              </a:rPr>
              <a:t>Restaurant Style:</a:t>
            </a:r>
            <a:r>
              <a:rPr lang="en-IN" sz="2400" dirty="0">
                <a:solidFill>
                  <a:schemeClr val="tx1"/>
                </a:solidFill>
              </a:rPr>
              <a:t> </a:t>
            </a:r>
            <a:r>
              <a:rPr lang="en-IN" sz="2000" dirty="0">
                <a:solidFill>
                  <a:schemeClr val="tx1"/>
                </a:solidFill>
              </a:rPr>
              <a:t>The first thing you need to decide is what type of restaurant you want to open and what style it will hold. What type of cuisine will you specialize in? What type of service will be providing to the customers? Will it be self-service or waiter-service? Do you want to open a casual cafe, or a fine-dining restaurant?</a:t>
            </a:r>
          </a:p>
          <a:p>
            <a:pPr marL="514350" indent="-514350" algn="just">
              <a:buFont typeface="Arial" pitchFamily="34" charset="0"/>
              <a:buAutoNum type="arabicPeriod"/>
            </a:pPr>
            <a:r>
              <a:rPr lang="en-IN" sz="2200" b="1" u="sng" dirty="0">
                <a:solidFill>
                  <a:schemeClr val="tx1"/>
                </a:solidFill>
              </a:rPr>
              <a:t>Create your Menu</a:t>
            </a:r>
            <a:r>
              <a:rPr lang="en-IN" sz="2400" dirty="0">
                <a:solidFill>
                  <a:schemeClr val="tx1"/>
                </a:solidFill>
              </a:rPr>
              <a:t>: </a:t>
            </a:r>
            <a:r>
              <a:rPr lang="en-IN" sz="2200" dirty="0">
                <a:solidFill>
                  <a:schemeClr val="tx1"/>
                </a:solidFill>
              </a:rPr>
              <a:t>Menu is the core of any restaurant. It’s important to get it right, as it is the deciding factors for customers voluntarily making a visit to your restaurant again. Your services could be impeccable, your premises may be exquisite, decor is amazing but without a good menu, you shall have no luck in success. Based on what ethnicity you are targeting, your menu should include those cuisines.  </a:t>
            </a:r>
          </a:p>
          <a:p>
            <a:pPr marL="514350" lvl="0" indent="-514350" algn="just">
              <a:buAutoNum type="arabicPeriod"/>
            </a:pPr>
            <a:endParaRPr lang="en-IN" sz="2900" dirty="0">
              <a:solidFill>
                <a:schemeClr val="tx1"/>
              </a:solidFill>
            </a:endParaRP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subTitle" idx="1"/>
          </p:nvPr>
        </p:nvSpPr>
        <p:spPr>
          <a:xfrm>
            <a:off x="714375" y="571500"/>
            <a:ext cx="7643813" cy="5786438"/>
          </a:xfrm>
        </p:spPr>
        <p:txBody>
          <a:bodyPr>
            <a:normAutofit/>
          </a:bodyPr>
          <a:lstStyle/>
          <a:p>
            <a:pPr lvl="0" algn="just"/>
            <a:r>
              <a:rPr lang="en-IN" sz="2000" b="1" u="sng" dirty="0">
                <a:solidFill>
                  <a:schemeClr val="tx1"/>
                </a:solidFill>
              </a:rPr>
              <a:t>Competitors:</a:t>
            </a:r>
            <a:r>
              <a:rPr lang="en-IN" sz="2000" dirty="0">
                <a:solidFill>
                  <a:schemeClr val="tx1"/>
                </a:solidFill>
              </a:rPr>
              <a:t> Along with familiarising with the target customers, you must do so with your competitors. Look at the similar businesses in your area and well-renowned restaurants of the same category. Consider their marketing strategies along with the kind of services they </a:t>
            </a:r>
            <a:r>
              <a:rPr lang="en-IN" sz="2000" dirty="0" smtClean="0">
                <a:solidFill>
                  <a:schemeClr val="tx1"/>
                </a:solidFill>
              </a:rPr>
              <a:t>provide.</a:t>
            </a:r>
            <a:r>
              <a:rPr lang="en-IN" sz="2000" dirty="0"/>
              <a:t> </a:t>
            </a:r>
            <a:r>
              <a:rPr lang="en-IN" sz="2000" dirty="0">
                <a:solidFill>
                  <a:schemeClr val="tx1"/>
                </a:solidFill>
              </a:rPr>
              <a:t>You need to be able to compete with these establishments, so take on board what they’re already doing and better it. Also, be aware of similar type of restaurants in the area you are looking to open, because if there is already lot of them, chances are you’re entering business in over-saturated area and the potential for you to succeed quickly may be diminished</a:t>
            </a:r>
            <a:r>
              <a:rPr lang="en-IN" sz="2000" dirty="0" smtClean="0"/>
              <a:t>.</a:t>
            </a:r>
            <a:r>
              <a:rPr lang="en-IN" sz="2000" dirty="0"/>
              <a:t> </a:t>
            </a:r>
            <a:r>
              <a:rPr lang="en-IN" sz="2000" dirty="0">
                <a:solidFill>
                  <a:schemeClr val="tx1"/>
                </a:solidFill>
              </a:rPr>
              <a:t>So, consider opening in an area where there is a gap in the market and demand for your service. However you must also consider the negative like if there are no restaurants in the area similar to your theme, what’s the reason? It could be either it will not work or nobody has followed that path yet. So, before choosing the location for your restaurant this is important.</a:t>
            </a:r>
          </a:p>
          <a:p>
            <a:pPr algn="just"/>
            <a:endParaRPr lang="en-IN" sz="20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85786" y="357166"/>
            <a:ext cx="7572428" cy="5929354"/>
          </a:xfrm>
        </p:spPr>
        <p:txBody>
          <a:bodyPr>
            <a:normAutofit/>
          </a:bodyPr>
          <a:lstStyle/>
          <a:p>
            <a:pPr algn="just"/>
            <a:r>
              <a:rPr lang="en-IN" sz="2000" b="1" u="sng" dirty="0">
                <a:solidFill>
                  <a:schemeClr val="tx1"/>
                </a:solidFill>
              </a:rPr>
              <a:t>Interiors of Restaurant and locality</a:t>
            </a:r>
            <a:r>
              <a:rPr lang="en-IN" sz="2000" dirty="0">
                <a:solidFill>
                  <a:schemeClr val="tx1"/>
                </a:solidFill>
              </a:rPr>
              <a:t>: Some factors to keep in mind when finding premises for your restaurant</a:t>
            </a:r>
            <a:r>
              <a:rPr lang="en-IN" sz="2000" dirty="0" smtClean="0">
                <a:solidFill>
                  <a:schemeClr val="tx1"/>
                </a:solidFill>
              </a:rPr>
              <a:t>:</a:t>
            </a:r>
          </a:p>
          <a:p>
            <a:pPr lvl="0" algn="just">
              <a:buFont typeface="Arial" pitchFamily="34" charset="0"/>
              <a:buChar char="•"/>
            </a:pPr>
            <a:r>
              <a:rPr lang="en-IN" sz="2000" dirty="0">
                <a:solidFill>
                  <a:schemeClr val="tx1"/>
                </a:solidFill>
              </a:rPr>
              <a:t>How accessible is the location? How many competitors are there if any?</a:t>
            </a:r>
          </a:p>
          <a:p>
            <a:pPr lvl="0" algn="just">
              <a:buFont typeface="Arial" pitchFamily="34" charset="0"/>
              <a:buChar char="•"/>
            </a:pPr>
            <a:r>
              <a:rPr lang="en-IN" sz="2000" dirty="0">
                <a:solidFill>
                  <a:schemeClr val="tx1"/>
                </a:solidFill>
              </a:rPr>
              <a:t>Make sure it is in the area of your target customer.</a:t>
            </a:r>
          </a:p>
          <a:p>
            <a:pPr algn="just">
              <a:buFont typeface="Arial" pitchFamily="34" charset="0"/>
              <a:buChar char="•"/>
            </a:pPr>
            <a:r>
              <a:rPr lang="en-IN" sz="2000" dirty="0">
                <a:solidFill>
                  <a:schemeClr val="tx1"/>
                </a:solidFill>
              </a:rPr>
              <a:t>Cost is another factor. Your ideal location may prove to be little costly, so it is likely you will have to compromise on few </a:t>
            </a:r>
            <a:r>
              <a:rPr lang="en-IN" sz="2000" dirty="0" smtClean="0">
                <a:solidFill>
                  <a:schemeClr val="tx1"/>
                </a:solidFill>
              </a:rPr>
              <a:t>things. </a:t>
            </a:r>
            <a:endParaRPr lang="en-IN" sz="200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8605"/>
            <a:ext cx="7772400" cy="428627"/>
          </a:xfrm>
        </p:spPr>
        <p:txBody>
          <a:bodyPr>
            <a:noAutofit/>
          </a:bodyPr>
          <a:lstStyle/>
          <a:p>
            <a:r>
              <a:rPr lang="en-IN" sz="2800" b="1" dirty="0" smtClean="0"/>
              <a:t>2. Data section</a:t>
            </a:r>
            <a:endParaRPr lang="en-IN" sz="2800" b="1" dirty="0"/>
          </a:p>
        </p:txBody>
      </p:sp>
      <p:sp>
        <p:nvSpPr>
          <p:cNvPr id="3" name="Subtitle 2"/>
          <p:cNvSpPr>
            <a:spLocks noGrp="1"/>
          </p:cNvSpPr>
          <p:nvPr>
            <p:ph type="subTitle" idx="1"/>
          </p:nvPr>
        </p:nvSpPr>
        <p:spPr>
          <a:xfrm>
            <a:off x="428596" y="1000108"/>
            <a:ext cx="8215370" cy="5143536"/>
          </a:xfrm>
        </p:spPr>
        <p:txBody>
          <a:bodyPr/>
          <a:lstStyle/>
          <a:p>
            <a:pPr algn="just"/>
            <a:r>
              <a:rPr lang="en-IN" sz="2000" dirty="0">
                <a:solidFill>
                  <a:schemeClr val="tx1"/>
                </a:solidFill>
              </a:rPr>
              <a:t>London is one of the most ethnically diverse cities in the world. At the 2017 census, London had a population of 8.9 million. Of this number, 44.9% are White British, 34% of the population were born outside the UK</a:t>
            </a:r>
            <a:r>
              <a:rPr lang="en-IN" sz="2000" dirty="0" smtClean="0">
                <a:solidFill>
                  <a:schemeClr val="tx1"/>
                </a:solidFill>
              </a:rPr>
              <a:t>.</a:t>
            </a:r>
            <a:r>
              <a:rPr lang="en-IN" sz="2000" dirty="0"/>
              <a:t> </a:t>
            </a:r>
            <a:r>
              <a:rPr lang="en-IN" sz="2000" dirty="0">
                <a:solidFill>
                  <a:schemeClr val="tx1"/>
                </a:solidFill>
              </a:rPr>
              <a:t>We will focus on the Boroughs of London, for our restaurant problem and we will work on getting the data from all the Boroughs. There are 32 London boroughs with a population around 150,000 to 300,000.  To find the best location to start an Indian Restaurant we consider parameters for which we need datasets:</a:t>
            </a:r>
          </a:p>
          <a:p>
            <a:pPr lvl="0" algn="just"/>
            <a:r>
              <a:rPr lang="en-IN" sz="2000" dirty="0" smtClean="0">
                <a:solidFill>
                  <a:schemeClr val="tx1"/>
                </a:solidFill>
              </a:rPr>
              <a:t>a) Population </a:t>
            </a:r>
            <a:r>
              <a:rPr lang="en-IN" sz="2000" dirty="0">
                <a:solidFill>
                  <a:schemeClr val="tx1"/>
                </a:solidFill>
              </a:rPr>
              <a:t>of the target customers of London based on their:</a:t>
            </a:r>
          </a:p>
          <a:p>
            <a:pPr lvl="0" algn="just">
              <a:buFont typeface="Arial" pitchFamily="34" charset="0"/>
              <a:buChar char="•"/>
            </a:pPr>
            <a:r>
              <a:rPr lang="en-IN" sz="2000" dirty="0">
                <a:solidFill>
                  <a:schemeClr val="tx1"/>
                </a:solidFill>
              </a:rPr>
              <a:t>Ethnicity</a:t>
            </a:r>
          </a:p>
          <a:p>
            <a:pPr lvl="0" algn="just">
              <a:buFont typeface="Arial" pitchFamily="34" charset="0"/>
              <a:buChar char="•"/>
            </a:pPr>
            <a:r>
              <a:rPr lang="en-IN" sz="2000" dirty="0">
                <a:solidFill>
                  <a:schemeClr val="tx1"/>
                </a:solidFill>
              </a:rPr>
              <a:t>Age</a:t>
            </a:r>
          </a:p>
          <a:p>
            <a:pPr lvl="0" algn="just">
              <a:buFont typeface="Arial" pitchFamily="34" charset="0"/>
              <a:buChar char="•"/>
            </a:pPr>
            <a:r>
              <a:rPr lang="en-IN" sz="2000" dirty="0">
                <a:solidFill>
                  <a:schemeClr val="tx1"/>
                </a:solidFill>
              </a:rPr>
              <a:t>Employment Status </a:t>
            </a:r>
          </a:p>
          <a:p>
            <a:pPr lvl="0" algn="just">
              <a:buFont typeface="Arial" pitchFamily="34" charset="0"/>
              <a:buChar char="•"/>
            </a:pPr>
            <a:r>
              <a:rPr lang="en-IN" sz="2000" dirty="0">
                <a:solidFill>
                  <a:schemeClr val="tx1"/>
                </a:solidFill>
              </a:rPr>
              <a:t>Gender</a:t>
            </a:r>
          </a:p>
          <a:p>
            <a:pPr algn="just">
              <a:buFont typeface="Arial" pitchFamily="34" charset="0"/>
              <a:buChar char="•"/>
            </a:pPr>
            <a:r>
              <a:rPr lang="en-IN" sz="2000" dirty="0" smtClean="0">
                <a:solidFill>
                  <a:schemeClr val="tx1"/>
                </a:solidFill>
              </a:rPr>
              <a:t>Income</a:t>
            </a:r>
          </a:p>
          <a:p>
            <a:pPr lvl="0" algn="just"/>
            <a:r>
              <a:rPr lang="en-IN" sz="2000" dirty="0" smtClean="0">
                <a:solidFill>
                  <a:schemeClr val="tx1"/>
                </a:solidFill>
              </a:rPr>
              <a:t>b)We </a:t>
            </a:r>
            <a:r>
              <a:rPr lang="en-IN" sz="2000" dirty="0">
                <a:solidFill>
                  <a:schemeClr val="tx1"/>
                </a:solidFill>
              </a:rPr>
              <a:t>also need the data for existing licensed restaurants in each Borough, considering our competition factor.</a:t>
            </a:r>
          </a:p>
          <a:p>
            <a:pPr algn="just"/>
            <a:endParaRPr lang="en-IN" sz="2000" b="1" dirty="0">
              <a:solidFill>
                <a:schemeClr val="tx1"/>
              </a:solidFill>
            </a:endParaRP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subTitle" idx="1"/>
          </p:nvPr>
        </p:nvSpPr>
        <p:spPr>
          <a:xfrm>
            <a:off x="642938" y="357188"/>
            <a:ext cx="8001000" cy="5786437"/>
          </a:xfrm>
        </p:spPr>
        <p:txBody>
          <a:bodyPr>
            <a:normAutofit/>
          </a:bodyPr>
          <a:lstStyle/>
          <a:p>
            <a:pPr lvl="0" algn="just"/>
            <a:r>
              <a:rPr lang="en-IN" sz="2000" dirty="0" smtClean="0">
                <a:solidFill>
                  <a:schemeClr val="tx1"/>
                </a:solidFill>
              </a:rPr>
              <a:t>c) At </a:t>
            </a:r>
            <a:r>
              <a:rPr lang="en-IN" sz="2000" dirty="0">
                <a:solidFill>
                  <a:schemeClr val="tx1"/>
                </a:solidFill>
              </a:rPr>
              <a:t>last, we will consider the domestic annual spend estimates and also the tourist levels</a:t>
            </a:r>
            <a:r>
              <a:rPr lang="en-IN" sz="2000" dirty="0" smtClean="0">
                <a:solidFill>
                  <a:schemeClr val="tx1"/>
                </a:solidFill>
              </a:rPr>
              <a:t>.</a:t>
            </a:r>
          </a:p>
          <a:p>
            <a:pPr algn="just"/>
            <a:r>
              <a:rPr lang="en-IN" sz="2000" dirty="0">
                <a:solidFill>
                  <a:schemeClr val="tx1"/>
                </a:solidFill>
              </a:rPr>
              <a:t>All the above required information is available at London Data store, which is an open data-sharing portal and is free also. In this portal anyone can access the information relating to the city. The data that is available in the Data store is in CSV and XLS format.</a:t>
            </a:r>
          </a:p>
          <a:p>
            <a:pPr algn="just"/>
            <a:r>
              <a:rPr lang="en-IN" sz="2000" dirty="0">
                <a:solidFill>
                  <a:schemeClr val="tx1"/>
                </a:solidFill>
              </a:rPr>
              <a:t>The link for the London Data Store - </a:t>
            </a:r>
            <a:r>
              <a:rPr lang="en-IN" sz="2000" u="sng" dirty="0">
                <a:solidFill>
                  <a:schemeClr val="tx1"/>
                </a:solidFill>
                <a:hlinkClick r:id="rId2"/>
              </a:rPr>
              <a:t>https://data.london.gov.uk/</a:t>
            </a:r>
            <a:r>
              <a:rPr lang="en-IN" sz="2000" dirty="0">
                <a:solidFill>
                  <a:schemeClr val="tx1"/>
                </a:solidFill>
              </a:rPr>
              <a:t> </a:t>
            </a:r>
          </a:p>
          <a:p>
            <a:pPr lvl="0" algn="just"/>
            <a:endParaRPr lang="en-IN" sz="2000" dirty="0">
              <a:solidFill>
                <a:schemeClr val="tx1"/>
              </a:solidFill>
            </a:endParaRPr>
          </a:p>
          <a:p>
            <a:pPr algn="just"/>
            <a:r>
              <a:rPr lang="en-IN" sz="2200" dirty="0">
                <a:solidFill>
                  <a:schemeClr val="tx1"/>
                </a:solidFill>
              </a:rPr>
              <a:t>How the data will be used to solve the problem</a:t>
            </a:r>
            <a:r>
              <a:rPr lang="en-IN" sz="2200" b="1" dirty="0">
                <a:solidFill>
                  <a:schemeClr val="tx1"/>
                </a:solidFill>
              </a:rPr>
              <a:t>:</a:t>
            </a:r>
          </a:p>
          <a:p>
            <a:pPr algn="just"/>
            <a:r>
              <a:rPr lang="en-IN" sz="2200" dirty="0">
                <a:solidFill>
                  <a:schemeClr val="tx1"/>
                </a:solidFill>
              </a:rPr>
              <a:t>The data will be used as follows: Using Foursquare and </a:t>
            </a:r>
            <a:r>
              <a:rPr lang="en-IN" sz="2200" dirty="0" err="1">
                <a:solidFill>
                  <a:schemeClr val="tx1"/>
                </a:solidFill>
              </a:rPr>
              <a:t>geopy</a:t>
            </a:r>
            <a:r>
              <a:rPr lang="en-IN" sz="2200" dirty="0">
                <a:solidFill>
                  <a:schemeClr val="tx1"/>
                </a:solidFill>
              </a:rPr>
              <a:t> data to map the locations/ neighbourhoods and clustered in groups. Use foursquare and </a:t>
            </a:r>
            <a:r>
              <a:rPr lang="en-IN" sz="2200" dirty="0" err="1">
                <a:solidFill>
                  <a:schemeClr val="tx1"/>
                </a:solidFill>
              </a:rPr>
              <a:t>geopy</a:t>
            </a:r>
            <a:r>
              <a:rPr lang="en-IN" sz="2200" dirty="0">
                <a:solidFill>
                  <a:schemeClr val="tx1"/>
                </a:solidFill>
              </a:rPr>
              <a:t> data to map the location with the highest population of Asian communities and then identify the venues near that. </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5729"/>
            <a:ext cx="7772400" cy="785817"/>
          </a:xfrm>
        </p:spPr>
        <p:txBody>
          <a:bodyPr>
            <a:normAutofit fontScale="90000"/>
          </a:bodyPr>
          <a:lstStyle/>
          <a:p>
            <a:pPr lvl="0"/>
            <a:r>
              <a:rPr lang="en-IN" sz="2800" b="1" dirty="0"/>
              <a:t>Methodology Section: </a:t>
            </a:r>
            <a:r>
              <a:rPr lang="en-IN" sz="2800" dirty="0"/>
              <a:t/>
            </a:r>
            <a:br>
              <a:rPr lang="en-IN" sz="2800" dirty="0"/>
            </a:br>
            <a:endParaRPr lang="en-IN" sz="2800" dirty="0"/>
          </a:p>
        </p:txBody>
      </p:sp>
      <p:sp>
        <p:nvSpPr>
          <p:cNvPr id="3" name="Subtitle 2"/>
          <p:cNvSpPr>
            <a:spLocks noGrp="1"/>
          </p:cNvSpPr>
          <p:nvPr>
            <p:ph type="subTitle" idx="1"/>
          </p:nvPr>
        </p:nvSpPr>
        <p:spPr>
          <a:xfrm>
            <a:off x="785786" y="928670"/>
            <a:ext cx="7929618" cy="4710130"/>
          </a:xfrm>
        </p:spPr>
        <p:txBody>
          <a:bodyPr>
            <a:normAutofit fontScale="92500" lnSpcReduction="20000"/>
          </a:bodyPr>
          <a:lstStyle/>
          <a:p>
            <a:pPr algn="just"/>
            <a:r>
              <a:rPr lang="en-IN" sz="2400" dirty="0">
                <a:solidFill>
                  <a:schemeClr val="tx1"/>
                </a:solidFill>
              </a:rPr>
              <a:t>This section represents the main component of the report where the data is gathered, prepared for analysis. The tools described are used here and the Notebook cells indicate the execution of steps</a:t>
            </a:r>
            <a:r>
              <a:rPr lang="en-IN" sz="2400" dirty="0" smtClean="0">
                <a:solidFill>
                  <a:schemeClr val="tx1"/>
                </a:solidFill>
              </a:rPr>
              <a:t>.</a:t>
            </a:r>
          </a:p>
          <a:p>
            <a:pPr algn="just"/>
            <a:r>
              <a:rPr lang="en-IN" sz="2400" dirty="0">
                <a:solidFill>
                  <a:schemeClr val="tx1"/>
                </a:solidFill>
              </a:rPr>
              <a:t>The processing of these Data and its mapping will allow answering the key questions to make a </a:t>
            </a:r>
            <a:r>
              <a:rPr lang="en-IN" sz="2400" dirty="0" smtClean="0">
                <a:solidFill>
                  <a:schemeClr val="tx1"/>
                </a:solidFill>
              </a:rPr>
              <a:t>decision:</a:t>
            </a:r>
          </a:p>
          <a:p>
            <a:pPr algn="just">
              <a:buFont typeface="Arial" pitchFamily="34" charset="0"/>
              <a:buChar char="•"/>
            </a:pPr>
            <a:r>
              <a:rPr lang="en-IN" sz="2400" dirty="0" smtClean="0">
                <a:solidFill>
                  <a:schemeClr val="tx1"/>
                </a:solidFill>
              </a:rPr>
              <a:t>What </a:t>
            </a:r>
            <a:r>
              <a:rPr lang="en-IN" sz="2400" dirty="0">
                <a:solidFill>
                  <a:schemeClr val="tx1"/>
                </a:solidFill>
              </a:rPr>
              <a:t>ethnicity people are we </a:t>
            </a:r>
            <a:r>
              <a:rPr lang="en-IN" sz="2400" dirty="0" smtClean="0">
                <a:solidFill>
                  <a:schemeClr val="tx1"/>
                </a:solidFill>
              </a:rPr>
              <a:t>targeting?</a:t>
            </a:r>
          </a:p>
          <a:p>
            <a:pPr algn="just">
              <a:buFont typeface="Arial" pitchFamily="34" charset="0"/>
              <a:buChar char="•"/>
            </a:pPr>
            <a:r>
              <a:rPr lang="en-IN" sz="2400" dirty="0" smtClean="0">
                <a:solidFill>
                  <a:schemeClr val="tx1"/>
                </a:solidFill>
              </a:rPr>
              <a:t>What </a:t>
            </a:r>
            <a:r>
              <a:rPr lang="en-IN" sz="2400" dirty="0">
                <a:solidFill>
                  <a:schemeClr val="tx1"/>
                </a:solidFill>
              </a:rPr>
              <a:t>age group people we are focusing on </a:t>
            </a:r>
            <a:r>
              <a:rPr lang="en-IN" sz="2400" dirty="0" smtClean="0">
                <a:solidFill>
                  <a:schemeClr val="tx1"/>
                </a:solidFill>
              </a:rPr>
              <a:t>more?</a:t>
            </a:r>
          </a:p>
          <a:p>
            <a:pPr algn="just">
              <a:buFont typeface="Arial" pitchFamily="34" charset="0"/>
              <a:buChar char="•"/>
            </a:pPr>
            <a:r>
              <a:rPr lang="en-IN" sz="2400" dirty="0" smtClean="0">
                <a:solidFill>
                  <a:schemeClr val="tx1"/>
                </a:solidFill>
              </a:rPr>
              <a:t>What </a:t>
            </a:r>
            <a:r>
              <a:rPr lang="en-IN" sz="2400" dirty="0">
                <a:solidFill>
                  <a:schemeClr val="tx1"/>
                </a:solidFill>
              </a:rPr>
              <a:t>type of cuisine will you specialize in? </a:t>
            </a:r>
            <a:endParaRPr lang="en-IN" sz="2400" dirty="0" smtClean="0">
              <a:solidFill>
                <a:schemeClr val="tx1"/>
              </a:solidFill>
            </a:endParaRPr>
          </a:p>
          <a:p>
            <a:pPr algn="just">
              <a:buFont typeface="Arial" pitchFamily="34" charset="0"/>
              <a:buChar char="•"/>
            </a:pPr>
            <a:r>
              <a:rPr lang="en-IN" sz="2400" dirty="0" smtClean="0">
                <a:solidFill>
                  <a:schemeClr val="tx1"/>
                </a:solidFill>
              </a:rPr>
              <a:t>What </a:t>
            </a:r>
            <a:r>
              <a:rPr lang="en-IN" sz="2400" dirty="0">
                <a:solidFill>
                  <a:schemeClr val="tx1"/>
                </a:solidFill>
              </a:rPr>
              <a:t>type of service will be providing to the customers? </a:t>
            </a:r>
            <a:endParaRPr lang="en-IN" sz="2400" dirty="0" smtClean="0">
              <a:solidFill>
                <a:schemeClr val="tx1"/>
              </a:solidFill>
            </a:endParaRPr>
          </a:p>
          <a:p>
            <a:pPr algn="just">
              <a:buFont typeface="Arial" pitchFamily="34" charset="0"/>
              <a:buChar char="•"/>
            </a:pPr>
            <a:r>
              <a:rPr lang="en-IN" sz="2400" dirty="0" smtClean="0">
                <a:solidFill>
                  <a:schemeClr val="tx1"/>
                </a:solidFill>
              </a:rPr>
              <a:t>Will </a:t>
            </a:r>
            <a:r>
              <a:rPr lang="en-IN" sz="2400" dirty="0">
                <a:solidFill>
                  <a:schemeClr val="tx1"/>
                </a:solidFill>
              </a:rPr>
              <a:t>it be self-service or waiter-service? Do you want to open a casual cafe, or a fine-dining </a:t>
            </a:r>
            <a:r>
              <a:rPr lang="en-IN" sz="2400" dirty="0" smtClean="0">
                <a:solidFill>
                  <a:schemeClr val="tx1"/>
                </a:solidFill>
              </a:rPr>
              <a:t>restaurant?</a:t>
            </a:r>
          </a:p>
          <a:p>
            <a:pPr algn="just">
              <a:buFont typeface="Arial" pitchFamily="34" charset="0"/>
              <a:buChar char="•"/>
            </a:pPr>
            <a:r>
              <a:rPr lang="en-IN" sz="2400" dirty="0" smtClean="0">
                <a:solidFill>
                  <a:schemeClr val="tx1"/>
                </a:solidFill>
              </a:rPr>
              <a:t>However </a:t>
            </a:r>
            <a:r>
              <a:rPr lang="en-IN" sz="2400" dirty="0">
                <a:solidFill>
                  <a:schemeClr val="tx1"/>
                </a:solidFill>
              </a:rPr>
              <a:t>you must also consider the negative like if there are no restaurants in the area similar to your theme, what’s the </a:t>
            </a:r>
            <a:r>
              <a:rPr lang="en-IN" sz="2400" dirty="0" smtClean="0">
                <a:solidFill>
                  <a:schemeClr val="tx1"/>
                </a:solidFill>
              </a:rPr>
              <a:t>reason?</a:t>
            </a:r>
          </a:p>
          <a:p>
            <a:pPr algn="just">
              <a:buFont typeface="Arial" pitchFamily="34" charset="0"/>
              <a:buChar char="•"/>
            </a:pPr>
            <a:r>
              <a:rPr lang="en-IN" sz="2400" dirty="0" smtClean="0">
                <a:solidFill>
                  <a:schemeClr val="tx1"/>
                </a:solidFill>
              </a:rPr>
              <a:t>How </a:t>
            </a:r>
            <a:r>
              <a:rPr lang="en-IN" sz="2400" dirty="0">
                <a:solidFill>
                  <a:schemeClr val="tx1"/>
                </a:solidFill>
              </a:rPr>
              <a:t>accessible is the location?</a:t>
            </a:r>
          </a:p>
          <a:p>
            <a:pPr algn="just"/>
            <a:endParaRPr lang="en-IN" sz="2000" dirty="0">
              <a:solidFill>
                <a:schemeClr val="tx1"/>
              </a:solidFill>
            </a:endParaRP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normAutofit fontScale="90000"/>
          </a:bodyPr>
          <a:lstStyle/>
          <a:p>
            <a:r>
              <a:rPr lang="en-IN" sz="2200" dirty="0" smtClean="0"/>
              <a:t/>
            </a:r>
            <a:br>
              <a:rPr lang="en-IN" sz="2200" dirty="0" smtClean="0"/>
            </a:br>
            <a:r>
              <a:rPr lang="en-IN" sz="2200" dirty="0"/>
              <a:t/>
            </a:r>
            <a:br>
              <a:rPr lang="en-IN" sz="2200" dirty="0"/>
            </a:br>
            <a:r>
              <a:rPr lang="en-IN" sz="2200" dirty="0" smtClean="0"/>
              <a:t/>
            </a:r>
            <a:br>
              <a:rPr lang="en-IN" sz="2200" dirty="0" smtClean="0"/>
            </a:br>
            <a:r>
              <a:rPr lang="en-IN" sz="2200" dirty="0" smtClean="0"/>
              <a:t>We </a:t>
            </a:r>
            <a:r>
              <a:rPr lang="en-IN" sz="2200" dirty="0"/>
              <a:t>will start by mapping the data and reading the latitude and longitude coordinates of all boroughs in London from a Wikipedia link. Then we get the latitude and longitude of London city using </a:t>
            </a:r>
            <a:r>
              <a:rPr lang="en-IN" sz="2200" dirty="0" err="1"/>
              <a:t>geopy</a:t>
            </a:r>
            <a:r>
              <a:rPr lang="en-IN" sz="2200" dirty="0"/>
              <a:t> library.</a:t>
            </a:r>
            <a:br>
              <a:rPr lang="en-IN" sz="2200" dirty="0"/>
            </a:br>
            <a:r>
              <a:rPr lang="en-IN" sz="2200" dirty="0"/>
              <a:t>The geographical coordinate of London City are 51.5073219, -0.1276474.</a:t>
            </a:r>
            <a:r>
              <a:rPr lang="en-IN" dirty="0"/>
              <a:t/>
            </a:r>
            <a:br>
              <a:rPr lang="en-IN" dirty="0"/>
            </a:br>
            <a:endParaRPr lang="en-IN" dirty="0"/>
          </a:p>
        </p:txBody>
      </p:sp>
      <p:pic>
        <p:nvPicPr>
          <p:cNvPr id="4" name="Content Placeholder 3" descr="London map.png"/>
          <p:cNvPicPr>
            <a:picLocks noGrp="1" noChangeAspect="1"/>
          </p:cNvPicPr>
          <p:nvPr>
            <p:ph idx="1"/>
          </p:nvPr>
        </p:nvPicPr>
        <p:blipFill>
          <a:blip r:embed="rId2"/>
          <a:stretch>
            <a:fillRect/>
          </a:stretch>
        </p:blipFill>
        <p:spPr>
          <a:xfrm>
            <a:off x="783526" y="1600200"/>
            <a:ext cx="7576947" cy="4525963"/>
          </a:xfr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1387</Words>
  <Application>Microsoft Office PowerPoint</Application>
  <PresentationFormat>On-screen Show (4:3)</PresentationFormat>
  <Paragraphs>54</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Capstone Project – The Battle of Neighbourhoods (Part-1) </vt:lpstr>
      <vt:lpstr>1. Business Problem/Introduction</vt:lpstr>
      <vt:lpstr>There are some steps that we need to take in order to achieve our goal of opening a restaurant in London: </vt:lpstr>
      <vt:lpstr>Slide 4</vt:lpstr>
      <vt:lpstr>Slide 5</vt:lpstr>
      <vt:lpstr>2. Data section</vt:lpstr>
      <vt:lpstr>Slide 7</vt:lpstr>
      <vt:lpstr>Methodology Section:  </vt:lpstr>
      <vt:lpstr>   We will start by mapping the data and reading the latitude and longitude coordinates of all boroughs in London from a Wikipedia link. Then we get the latitude and longitude of London city using geopy library. The geographical coordinate of London City are 51.5073219, -0.1276474. </vt:lpstr>
      <vt:lpstr>Slide 10</vt:lpstr>
      <vt:lpstr>Slide 11</vt:lpstr>
      <vt:lpstr>After that we merge the neighbourhoods and Geocode dataframes and then we change the name of the column ‘Area’ to ‘Neighbourhood’</vt:lpstr>
      <vt:lpstr>Now let’s visualize the Neighbourhoods of Newham Borough: </vt:lpstr>
      <vt:lpstr>We now write the code to sun the above function on each neighbourhood and create a new dataframe called Newham venues and we check how many venues were returned for each neighbourhood:</vt:lpstr>
      <vt:lpstr>After that we print each neighbourhood along with the top 5 most common venues: </vt:lpstr>
      <vt:lpstr>4. Result</vt:lpstr>
      <vt:lpstr>Slide 17</vt:lpstr>
      <vt:lpstr>Slide 18</vt:lpstr>
      <vt:lpstr>5. Discussion</vt:lpstr>
      <vt:lpstr>6.  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The Battle of Neighbourhoods (Part-1) </dc:title>
  <dc:creator>LENOVO</dc:creator>
  <cp:lastModifiedBy>LENOVO</cp:lastModifiedBy>
  <cp:revision>1</cp:revision>
  <dcterms:created xsi:type="dcterms:W3CDTF">2020-02-26T15:27:25Z</dcterms:created>
  <dcterms:modified xsi:type="dcterms:W3CDTF">2020-02-26T15:57:19Z</dcterms:modified>
</cp:coreProperties>
</file>